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59" r:id="rId3"/>
    <p:sldId id="274" r:id="rId4"/>
    <p:sldId id="293" r:id="rId5"/>
    <p:sldId id="289" r:id="rId6"/>
    <p:sldId id="287" r:id="rId7"/>
    <p:sldId id="279" r:id="rId8"/>
    <p:sldId id="296" r:id="rId9"/>
    <p:sldId id="282" r:id="rId10"/>
    <p:sldId id="297" r:id="rId11"/>
    <p:sldId id="298" r:id="rId12"/>
    <p:sldId id="299" r:id="rId13"/>
    <p:sldId id="285" r:id="rId14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5D9B"/>
    <a:srgbClr val="E1CD86"/>
    <a:srgbClr val="E6E6E6"/>
    <a:srgbClr val="CEB46D"/>
    <a:srgbClr val="C1A45F"/>
    <a:srgbClr val="6B252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>
        <p:scale>
          <a:sx n="67" d="100"/>
          <a:sy n="67" d="100"/>
        </p:scale>
        <p:origin x="-822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40"/>
      <c:perspective val="30"/>
    </c:view3D>
    <c:plotArea>
      <c:layout>
        <c:manualLayout>
          <c:layoutTarget val="inner"/>
          <c:xMode val="edge"/>
          <c:yMode val="edge"/>
          <c:x val="9.559237386993312E-2"/>
          <c:y val="0.19890857392825889"/>
          <c:w val="0.73644375182268851"/>
          <c:h val="0.708532058492688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детей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7560211266341366"/>
                  <c:y val="1.16618202807637E-2"/>
                </c:manualLayout>
              </c:layout>
              <c:showVal val="1"/>
            </c:dLbl>
            <c:dLbl>
              <c:idx val="1"/>
              <c:layout>
                <c:manualLayout>
                  <c:x val="9.2446617907371506E-2"/>
                  <c:y val="-0.31795929035841525"/>
                </c:manualLayout>
              </c:layout>
              <c:showVal val="1"/>
            </c:dLbl>
            <c:dLbl>
              <c:idx val="2"/>
              <c:layout>
                <c:manualLayout>
                  <c:x val="0.1509418299456754"/>
                  <c:y val="0.13572276494483818"/>
                </c:manualLayout>
              </c:layout>
              <c:showVal val="1"/>
            </c:dLbl>
            <c:dLbl>
              <c:idx val="3"/>
              <c:layout>
                <c:manualLayout>
                  <c:x val="-0.10970189924176146"/>
                  <c:y val="-5.1487314085739352E-3"/>
                </c:manualLayout>
              </c:layout>
              <c:showVal val="1"/>
            </c:dLbl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</c:v>
                </c:pt>
                <c:pt idx="1">
                  <c:v>50</c:v>
                </c:pt>
                <c:pt idx="2">
                  <c:v>60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zero"/>
  </c:chart>
  <c:spPr>
    <a:effectLst>
      <a:innerShdw blurRad="63500" dist="50800" dir="2700000">
        <a:prstClr val="black">
          <a:alpha val="50000"/>
        </a:prstClr>
      </a:innerShdw>
    </a:effectLst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4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002060"/>
              </a:solidFill>
            </a:ln>
          </c:spPr>
          <c:dLbls>
            <c:dLbl>
              <c:idx val="0"/>
              <c:layout>
                <c:manualLayout>
                  <c:x val="0"/>
                  <c:y val="0.14682539682539725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0.17857142857142896"/>
                </c:manualLayout>
              </c:layout>
              <c:showVal val="1"/>
            </c:dLbl>
            <c:dLbl>
              <c:idx val="2"/>
              <c:layout>
                <c:manualLayout>
                  <c:x val="-2.3148148148148147E-3"/>
                  <c:y val="0.24603174603174621"/>
                </c:manualLayout>
              </c:layout>
              <c:showVal val="1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11</c:v>
                </c:pt>
                <c:pt idx="2">
                  <c:v>14</c:v>
                </c:pt>
              </c:numCache>
            </c:numRef>
          </c:val>
        </c:ser>
        <c:shape val="box"/>
        <c:axId val="70599424"/>
        <c:axId val="70600960"/>
        <c:axId val="63682304"/>
      </c:bar3DChart>
      <c:catAx>
        <c:axId val="705994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70600960"/>
        <c:crosses val="autoZero"/>
        <c:auto val="1"/>
        <c:lblAlgn val="ctr"/>
        <c:lblOffset val="100"/>
      </c:catAx>
      <c:valAx>
        <c:axId val="70600960"/>
        <c:scaling>
          <c:orientation val="minMax"/>
        </c:scaling>
        <c:axPos val="l"/>
        <c:majorGridlines/>
        <c:numFmt formatCode="General" sourceLinked="1"/>
        <c:tickLblPos val="nextTo"/>
        <c:crossAx val="70599424"/>
        <c:crosses val="autoZero"/>
        <c:crossBetween val="between"/>
      </c:valAx>
      <c:serAx>
        <c:axId val="63682304"/>
        <c:scaling>
          <c:orientation val="minMax"/>
        </c:scaling>
        <c:delete val="1"/>
        <c:axPos val="b"/>
        <c:tickLblPos val="nextTo"/>
        <c:crossAx val="70600960"/>
        <c:crosses val="autoZero"/>
      </c:serAx>
    </c:plotArea>
    <c:plotVisOnly val="1"/>
    <c:dispBlanksAs val="gap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8B6D-81EF-4D99-96ED-8F39F5B4E1AE}" type="datetimeFigureOut">
              <a:rPr lang="ru-RU" smtClean="0"/>
              <a:pPr/>
              <a:t>15.08.2023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77B85-EF9C-44C2-8558-67D255C1B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468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E76698-166F-461B-A59E-BBB4E48CC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9894892-ECAE-42C7-BCFC-BF557E0C8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D86C727-F8BE-4A8F-B712-C60F94D9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CA4CCB9-B8AA-4711-B50A-275DC65A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C5DAEB-88EC-44E9-B0B2-5CFB43F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313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5A5632-4E67-4E27-9F9A-D6AA0AB3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077C6EF-62B2-44F4-90F5-0B4B8D276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26A1D50-1AA8-41B8-8625-45D66C47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DE3FDE3-5245-4038-881F-09F81A2C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E54986-1DEF-4663-84F6-EA2BAA40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033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56BA058-5B4E-4DD2-93F6-D9BF80FF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BB6DD4C-2A92-44C9-906C-04EB54A57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63F2565-8F0E-496C-B5FD-6BDCB00A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7D3D32A-382F-4EC8-8895-C5224407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E4AD41-7B8A-4073-9FC2-14199316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96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FB95C6-DFF8-45E2-83DD-780DF2E2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092916-C717-4D47-86DC-F3A2DC3EE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BF80FC-B68D-44F8-91DD-62C9AF0D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3A2E28-D592-4B7C-B77E-CE8C2407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9FC97A5-12F5-4E66-8241-000390CB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005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4DFC1E-940E-48AB-A371-1A4C9B5C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56725E4-F9EE-41CE-8C56-D1171C36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941D28-B29A-4267-BB67-B8C170A3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097E7B-937B-4502-BBAD-9A9745B6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B3AC72-926F-482F-983A-2C5CED1E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010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5A0A22-19A1-49DF-B314-2C501CD3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CC7152-4DE4-492D-AF54-74F94AE35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FB5D91B-0079-4AAD-A37F-5B8999ECB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5BD703A-AE4A-49E5-AC2C-6210FE0A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15.08.2023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DDEB8FE-23BD-4B32-B261-C9D4E791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CDC8B72-CD39-4F48-94AD-2E4BB24F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075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4CE2B8-A462-4C77-B905-55B7CBF6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7CC6BA0-0A51-4357-B621-9194FF07E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996DDB8-A22A-4C96-916B-A5AEB1B40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D6D44DE-D051-4502-B635-F705BCC1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8D4A6E9-9F08-426B-997B-98DFF1C14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BE88C02-B8C0-47C1-8F6A-55BAEF94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15.08.2023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679C559-B935-43FC-AE17-7ACE519E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CD43337-2E6C-4A1F-98CD-2CEFC9EA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559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81E936-E4D9-4E4D-ADE7-F39D1326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31F84FA-1D93-4F32-830B-B851D26D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15.08.2023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BC7CA81-A9CE-4B2E-B2CD-379A209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07A4359-77A6-412C-A42C-3F51E78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30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E589994-EEB8-45D1-97F7-9D959A1E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15.08.2023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4F9C240-494E-4180-9F23-7B686FB9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5619552-9072-4A5A-A343-9F851375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487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02EC73-6321-41CB-8917-DCCEF5FD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C611AF-5A31-49B6-BCD3-3F1CBE2B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C756F70-2B6D-445D-8F7E-FCC6583DF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C716149-F811-499B-87F6-072A0A81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15.08.2023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312CBFB-AC00-4272-A305-4EF0B176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68DBE7A-67A4-49BA-AECA-CAC8A3B3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035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7E7B3B-4560-47AF-AB4B-5B1FBD10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1E632F6-5193-4315-9121-7FF26CCDC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51B014-1697-4FB7-A41D-E42CBB304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3F8EF33-288F-43F6-A476-45F7B5B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15.08.2023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7B5659E-D2C4-42BB-B4AA-79F8CCD9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B7CA453-3F8E-48E9-B8C8-2E333CF6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79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52CDC0-B6AA-448A-8D9E-0AD0DAC6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240EACB-26D8-4C43-9155-84ACEAB16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3B0D4D-7C0B-4686-B7CC-D396F337D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B384-3352-4083-9335-8E7F8E6CB22B}" type="datetimeFigureOut">
              <a:rPr lang="ru-RU" smtClean="0"/>
              <a:pPr/>
              <a:t>15.08.2023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A07E3E-6E61-47D5-9A17-976FCB73B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A73D795-DA8B-4C42-A1CE-F934FF5D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46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9.png"/><Relationship Id="rId7" Type="http://schemas.openxmlformats.org/officeDocument/2006/relationships/image" Target="../media/image26.jpeg"/><Relationship Id="rId12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9.png"/><Relationship Id="rId7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11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9.png"/><Relationship Id="rId7" Type="http://schemas.openxmlformats.org/officeDocument/2006/relationships/image" Target="../media/image4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11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png"/><Relationship Id="rId7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9.png"/><Relationship Id="rId7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xmlns="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5350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232540" y="4874157"/>
            <a:ext cx="5026790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err="1">
                <a:solidFill>
                  <a:srgbClr val="005D9B"/>
                </a:solidFill>
                <a:latin typeface="Trebuchet MS" panose="020B0603020202020204" pitchFamily="34" charset="0"/>
              </a:rPr>
              <a:t>пгт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. Октябрьское, </a:t>
            </a:r>
            <a:r>
              <a:rPr lang="en-US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29 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августа 2023</a:t>
            </a:r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16213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3682" y="2916478"/>
            <a:ext cx="1624480" cy="1634907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805242" y="3237871"/>
            <a:ext cx="8921310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МУНИЦИПАЛЬНАЯ СИСТЕМА ОБРАЗОВАНИЯ: НОВЫЕ ВЫЗОВЫ, НОВЫЕ ТРЕБОВАНИЯ, </a:t>
            </a:r>
          </a:p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НОВАЯ ОТВЕТСТВЕННОСТЬ</a:t>
            </a:r>
          </a:p>
        </p:txBody>
      </p:sp>
    </p:spTree>
    <p:extLst>
      <p:ext uri="{BB962C8B-B14F-4D97-AF65-F5344CB8AC3E}">
        <p14:creationId xmlns="" xmlns:p14="http://schemas.microsoft.com/office/powerpoint/2010/main" val="39677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21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22361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Приобретенный опыт</a:t>
            </a:r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75" y="-49220"/>
            <a:ext cx="1984385" cy="2165629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18063" y="2596690"/>
            <a:ext cx="5592536" cy="2930088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65466"/>
            <a:ext cx="3800475" cy="5621384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606" y="2706780"/>
            <a:ext cx="5621384" cy="2738755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261" y="2824617"/>
            <a:ext cx="5606913" cy="2474235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10934267" y="1033593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19" y="1236621"/>
            <a:ext cx="2789555" cy="5621381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586" y="1236621"/>
            <a:ext cx="3228975" cy="5592534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304" b="5284"/>
          <a:stretch/>
        </p:blipFill>
        <p:spPr>
          <a:xfrm rot="5400000">
            <a:off x="3770679" y="2630826"/>
            <a:ext cx="5628572" cy="2825782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51" y="1265466"/>
            <a:ext cx="3549635" cy="5650229"/>
          </a:xfrm>
          <a:prstGeom prst="rect">
            <a:avLst/>
          </a:prstGeom>
        </p:spPr>
      </p:pic>
      <p:pic>
        <p:nvPicPr>
          <p:cNvPr id="22" name="Picture 3" descr="C:\Users\Прядко ЛИ\Desktop\лого1.jpg"/>
          <p:cNvPicPr>
            <a:picLocks noChangeAspect="1" noChangeArrowheads="1"/>
          </p:cNvPicPr>
          <p:nvPr/>
        </p:nvPicPr>
        <p:blipFill>
          <a:blip r:embed="rId12" cstate="print"/>
          <a:srcRect l="507" t="677"/>
          <a:stretch>
            <a:fillRect/>
          </a:stretch>
        </p:blipFill>
        <p:spPr bwMode="auto">
          <a:xfrm>
            <a:off x="11030676" y="1157288"/>
            <a:ext cx="742845" cy="742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30021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21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22361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Приобретенный опыт</a:t>
            </a:r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75" y="-49220"/>
            <a:ext cx="1984385" cy="2165629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10934267" y="1033593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21"/>
            <a:ext cx="5940425" cy="2738755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605998"/>
            <a:ext cx="5940425" cy="2738755"/>
          </a:xfrm>
          <a:prstGeom prst="rect">
            <a:avLst/>
          </a:prstGeom>
        </p:spPr>
      </p:pic>
      <p:pic>
        <p:nvPicPr>
          <p:cNvPr id="24" name="Рисунок 23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9245"/>
            <a:ext cx="5940425" cy="2738755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91" y="1236621"/>
            <a:ext cx="5940425" cy="2738755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89" y="2979737"/>
            <a:ext cx="5940425" cy="2737485"/>
          </a:xfrm>
          <a:prstGeom prst="rect">
            <a:avLst/>
          </a:prstGeom>
        </p:spPr>
      </p:pic>
      <p:pic>
        <p:nvPicPr>
          <p:cNvPr id="27" name="Рисунок 26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23" y="4556759"/>
            <a:ext cx="3481070" cy="2320925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790" y="2755265"/>
            <a:ext cx="3077210" cy="4102735"/>
          </a:xfrm>
          <a:prstGeom prst="rect">
            <a:avLst/>
          </a:prstGeom>
        </p:spPr>
      </p:pic>
      <p:pic>
        <p:nvPicPr>
          <p:cNvPr id="15" name="Picture 3" descr="C:\Users\Прядко ЛИ\Desktop\лого1.jpg"/>
          <p:cNvPicPr>
            <a:picLocks noChangeAspect="1" noChangeArrowheads="1"/>
          </p:cNvPicPr>
          <p:nvPr/>
        </p:nvPicPr>
        <p:blipFill>
          <a:blip r:embed="rId11" cstate="print"/>
          <a:srcRect l="507" t="677"/>
          <a:stretch>
            <a:fillRect/>
          </a:stretch>
        </p:blipFill>
        <p:spPr bwMode="auto">
          <a:xfrm>
            <a:off x="11030677" y="1143000"/>
            <a:ext cx="742845" cy="742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28007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21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22361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Приобретенный опыт</a:t>
            </a:r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75" y="-49220"/>
            <a:ext cx="1984385" cy="2165629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10934267" y="1033593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21"/>
            <a:ext cx="4008755" cy="3006725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435" y="1236621"/>
            <a:ext cx="3859531" cy="3203617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39515"/>
            <a:ext cx="5918200" cy="3118485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75" y="2058446"/>
            <a:ext cx="5940425" cy="2738755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75" y="4335783"/>
            <a:ext cx="5471160" cy="2522220"/>
          </a:xfrm>
          <a:prstGeom prst="rect">
            <a:avLst/>
          </a:prstGeom>
        </p:spPr>
      </p:pic>
      <p:pic>
        <p:nvPicPr>
          <p:cNvPr id="29" name="Рисунок 2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29" t="-1" r="-1" b="3136"/>
          <a:stretch/>
        </p:blipFill>
        <p:spPr bwMode="auto">
          <a:xfrm>
            <a:off x="2959101" y="1587499"/>
            <a:ext cx="7106920" cy="4556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Picture 3" descr="C:\Users\Прядко ЛИ\Desktop\лого1.jpg"/>
          <p:cNvPicPr>
            <a:picLocks noChangeAspect="1" noChangeArrowheads="1"/>
          </p:cNvPicPr>
          <p:nvPr/>
        </p:nvPicPr>
        <p:blipFill>
          <a:blip r:embed="rId10" cstate="print"/>
          <a:srcRect l="507" t="677"/>
          <a:stretch>
            <a:fillRect/>
          </a:stretch>
        </p:blipFill>
        <p:spPr bwMode="auto">
          <a:xfrm>
            <a:off x="11030676" y="1157287"/>
            <a:ext cx="742845" cy="742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70407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14" descr="https://st3.depositphotos.com/3894705/17562/i/1600/depositphotos_175629814-stock-photo-green-tick-symb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0838" y="2661966"/>
            <a:ext cx="11472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D9B"/>
                </a:solidFill>
                <a:latin typeface="Trebuchet MS" pitchFamily="34" charset="0"/>
              </a:rPr>
              <a:t>СПАСИБО ЗА ВНИМАНИЕ, </a:t>
            </a:r>
          </a:p>
          <a:p>
            <a:pPr algn="ctr"/>
            <a:endParaRPr lang="ru-RU" sz="2400" b="1" dirty="0" smtClean="0">
              <a:solidFill>
                <a:srgbClr val="005D9B"/>
              </a:solidFill>
              <a:latin typeface="Trebuchet MS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5D9B"/>
                </a:solidFill>
                <a:latin typeface="Trebuchet MS" pitchFamily="34" charset="0"/>
              </a:rPr>
              <a:t>ПЛОДОТВОРНОЙ РАБОТЫ НАМ В 2023- 2024 УЧЕБНОМ ГОДУ</a:t>
            </a:r>
            <a:endParaRPr lang="ru-RU" sz="2400" b="1" dirty="0">
              <a:solidFill>
                <a:srgbClr val="005D9B"/>
              </a:solidFill>
              <a:latin typeface="Trebuchet MS" pitchFamily="34" charset="0"/>
            </a:endParaRPr>
          </a:p>
        </p:txBody>
      </p:sp>
      <p:pic>
        <p:nvPicPr>
          <p:cNvPr id="9" name="Picture 3" descr="C:\Users\Прядко ЛИ\Desktop\лого1.jpg"/>
          <p:cNvPicPr>
            <a:picLocks noChangeAspect="1" noChangeArrowheads="1"/>
          </p:cNvPicPr>
          <p:nvPr/>
        </p:nvPicPr>
        <p:blipFill>
          <a:blip r:embed="rId4" cstate="print"/>
          <a:srcRect l="507" t="677"/>
          <a:stretch>
            <a:fillRect/>
          </a:stretch>
        </p:blipFill>
        <p:spPr bwMode="auto">
          <a:xfrm>
            <a:off x="10987814" y="1428750"/>
            <a:ext cx="742845" cy="742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3842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xmlns="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5350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167428" y="4916760"/>
            <a:ext cx="6862151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b="1" dirty="0" err="1" smtClean="0">
                <a:solidFill>
                  <a:srgbClr val="005D9B"/>
                </a:solidFill>
                <a:latin typeface="Trebuchet MS" pitchFamily="34" charset="0"/>
                <a:cs typeface="Times New Roman" pitchFamily="18" charset="0"/>
              </a:rPr>
              <a:t>Манцурова</a:t>
            </a:r>
            <a:r>
              <a:rPr lang="ru-RU" sz="2000" b="1" dirty="0" smtClean="0">
                <a:solidFill>
                  <a:srgbClr val="005D9B"/>
                </a:solidFill>
                <a:latin typeface="Trebuchet MS" pitchFamily="34" charset="0"/>
                <a:cs typeface="Times New Roman" pitchFamily="18" charset="0"/>
              </a:rPr>
              <a:t> Светлана Петровна</a:t>
            </a:r>
            <a:r>
              <a:rPr lang="ru-RU" sz="2000" dirty="0" smtClean="0">
                <a:solidFill>
                  <a:srgbClr val="005D9B"/>
                </a:solidFill>
                <a:latin typeface="Trebuchet MS" pitchFamily="34" charset="0"/>
                <a:cs typeface="Times New Roman" pitchFamily="18" charset="0"/>
              </a:rPr>
              <a:t>, </a:t>
            </a:r>
            <a:endParaRPr lang="ru-RU" sz="2000" dirty="0">
              <a:solidFill>
                <a:srgbClr val="005D9B"/>
              </a:solidFill>
              <a:latin typeface="Trebuchet MS" pitchFamily="34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5D9B"/>
                </a:solidFill>
                <a:latin typeface="Trebuchet MS" pitchFamily="34" charset="0"/>
                <a:cs typeface="Times New Roman" pitchFamily="18" charset="0"/>
              </a:rPr>
              <a:t>социальный педагог, </a:t>
            </a:r>
          </a:p>
          <a:p>
            <a:pPr algn="just"/>
            <a:r>
              <a:rPr lang="ru-RU" sz="2000" dirty="0" smtClean="0">
                <a:solidFill>
                  <a:srgbClr val="005D9B"/>
                </a:solidFill>
                <a:latin typeface="Trebuchet MS" pitchFamily="34" charset="0"/>
                <a:cs typeface="Times New Roman" pitchFamily="18" charset="0"/>
              </a:rPr>
              <a:t>Муниципального бюджетного образовательного учреждения «</a:t>
            </a:r>
            <a:r>
              <a:rPr lang="ru-RU" sz="2000" dirty="0" err="1" smtClean="0">
                <a:solidFill>
                  <a:srgbClr val="005D9B"/>
                </a:solidFill>
                <a:latin typeface="Trebuchet MS" pitchFamily="34" charset="0"/>
                <a:cs typeface="Times New Roman" pitchFamily="18" charset="0"/>
              </a:rPr>
              <a:t>Талинской</a:t>
            </a:r>
            <a:r>
              <a:rPr lang="ru-RU" sz="2000" dirty="0" smtClean="0">
                <a:solidFill>
                  <a:srgbClr val="005D9B"/>
                </a:solidFill>
                <a:latin typeface="Trebuchet MS" pitchFamily="34" charset="0"/>
                <a:cs typeface="Times New Roman" pitchFamily="18" charset="0"/>
              </a:rPr>
              <a:t> средней общеобразовательной школы</a:t>
            </a:r>
            <a:r>
              <a:rPr lang="ru-RU" sz="2000" dirty="0" smtClean="0">
                <a:solidFill>
                  <a:srgbClr val="005D9B"/>
                </a:solidFill>
                <a:latin typeface="Trebuchet MS" pitchFamily="34" charset="0"/>
              </a:rPr>
              <a:t>»</a:t>
            </a:r>
            <a:endParaRPr lang="ru-RU" sz="2000" dirty="0">
              <a:solidFill>
                <a:srgbClr val="005D9B"/>
              </a:solidFill>
              <a:latin typeface="Trebuchet MS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24526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4913" y="1718713"/>
            <a:ext cx="992265" cy="998634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4221253" y="3071813"/>
            <a:ext cx="7970747" cy="1203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5D9B"/>
                </a:solidFill>
                <a:latin typeface="Trebuchet MS" pitchFamily="34" charset="0"/>
              </a:rPr>
              <a:t>Программа «Опыт»: </a:t>
            </a:r>
          </a:p>
          <a:p>
            <a:r>
              <a:rPr lang="ru-RU" sz="2400" b="1" dirty="0" smtClean="0">
                <a:solidFill>
                  <a:srgbClr val="005D9B"/>
                </a:solidFill>
                <a:latin typeface="Trebuchet MS" pitchFamily="34" charset="0"/>
              </a:rPr>
              <a:t>ресурс поддержки и особого внимания </a:t>
            </a:r>
          </a:p>
          <a:p>
            <a:r>
              <a:rPr lang="ru-RU" sz="2400" b="1" dirty="0" smtClean="0">
                <a:solidFill>
                  <a:srgbClr val="005D9B"/>
                </a:solidFill>
                <a:latin typeface="Trebuchet MS" pitchFamily="34" charset="0"/>
              </a:rPr>
              <a:t>(из опыта работы МБОУ «</a:t>
            </a:r>
            <a:r>
              <a:rPr lang="ru-RU" sz="2400" b="1" dirty="0" err="1" smtClean="0">
                <a:solidFill>
                  <a:srgbClr val="005D9B"/>
                </a:solidFill>
                <a:latin typeface="Trebuchet MS" pitchFamily="34" charset="0"/>
              </a:rPr>
              <a:t>Талинская</a:t>
            </a:r>
            <a:r>
              <a:rPr lang="ru-RU" sz="2400" b="1" dirty="0" smtClean="0">
                <a:solidFill>
                  <a:srgbClr val="005D9B"/>
                </a:solidFill>
                <a:latin typeface="Trebuchet MS" pitchFamily="34" charset="0"/>
              </a:rPr>
              <a:t> СОШ»)</a:t>
            </a:r>
            <a:endParaRPr lang="ru-RU" sz="2400" b="1" dirty="0">
              <a:solidFill>
                <a:srgbClr val="005D9B"/>
              </a:solidFill>
              <a:latin typeface="Trebuchet MS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36" y="1730466"/>
            <a:ext cx="831490" cy="10202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891" y="1675228"/>
            <a:ext cx="985556" cy="936635"/>
          </a:xfrm>
          <a:prstGeom prst="rect">
            <a:avLst/>
          </a:prstGeom>
        </p:spPr>
      </p:pic>
      <p:sp>
        <p:nvSpPr>
          <p:cNvPr id="6" name="AutoShape 2" descr="МБОУ &amp;quot;Талинская СОШ&amp;quot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МБОУ &amp;quot;Талинская СОШ&amp;quot;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МБОУ &amp;quot;Талинская СОШ&amp;quot;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8" descr="МБОУ &amp;quot;Талинская СОШ&amp;quot;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0" descr="МБОУ &amp;quot;Талинская СОШ&amp;quot;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3" descr="C:\Users\Прядко ЛИ\Desktop\лого1.jpg"/>
          <p:cNvPicPr>
            <a:picLocks noChangeAspect="1" noChangeArrowheads="1"/>
          </p:cNvPicPr>
          <p:nvPr/>
        </p:nvPicPr>
        <p:blipFill>
          <a:blip r:embed="rId8" cstate="print"/>
          <a:srcRect l="507" t="677"/>
          <a:stretch>
            <a:fillRect/>
          </a:stretch>
        </p:blipFill>
        <p:spPr bwMode="auto">
          <a:xfrm>
            <a:off x="2358167" y="2886076"/>
            <a:ext cx="1671398" cy="1671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652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482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6802091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05D9B"/>
                </a:solidFill>
                <a:latin typeface="Trebuchet MS" pitchFamily="34" charset="0"/>
              </a:rPr>
              <a:t>Программа «Опыт»</a:t>
            </a:r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973190" y="2389238"/>
            <a:ext cx="6484144" cy="726195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005D9B"/>
                </a:solidFill>
                <a:latin typeface="Trebuchet MS" pitchFamily="34" charset="0"/>
              </a:rPr>
              <a:t>ДЕТСКОЙ БЕЗНАДЗОРНОСТИ</a:t>
            </a:r>
            <a:endParaRPr lang="ru-RU" sz="2400" b="1" dirty="0">
              <a:solidFill>
                <a:srgbClr val="005D9B"/>
              </a:solidFill>
              <a:latin typeface="Trebuchet MS" pitchFamily="34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986041" y="3427740"/>
            <a:ext cx="6484143" cy="699197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005D9B"/>
                </a:solidFill>
                <a:latin typeface="Trebuchet MS" pitchFamily="34" charset="0"/>
              </a:rPr>
              <a:t>БРОДЯЖНИЧЕСТВА</a:t>
            </a:r>
            <a:endParaRPr lang="ru-RU" sz="2400" b="1" dirty="0">
              <a:solidFill>
                <a:srgbClr val="005D9B"/>
              </a:solidFill>
              <a:latin typeface="Trebuchet MS" pitchFamily="34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3973190" y="4627415"/>
            <a:ext cx="6484141" cy="680959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 ПАССИВНОГО ОТНОШЕНИЯ ПОДРОСТКОВ К СВОЕМУ ЗДОРОВЬЮ</a:t>
            </a:r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32412" y="1540786"/>
            <a:ext cx="3106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Решает проблемы: </a:t>
            </a:r>
            <a:endParaRPr lang="ru-RU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57" t="18032" r="64889" b="19692"/>
          <a:stretch/>
        </p:blipFill>
        <p:spPr bwMode="auto">
          <a:xfrm>
            <a:off x="213161" y="1529135"/>
            <a:ext cx="3066882" cy="427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Прядко ЛИ\Desktop\лого1.jpg"/>
          <p:cNvPicPr>
            <a:picLocks noChangeAspect="1" noChangeArrowheads="1"/>
          </p:cNvPicPr>
          <p:nvPr/>
        </p:nvPicPr>
        <p:blipFill>
          <a:blip r:embed="rId5" cstate="print"/>
          <a:srcRect l="507" t="677"/>
          <a:stretch>
            <a:fillRect/>
          </a:stretch>
        </p:blipFill>
        <p:spPr bwMode="auto">
          <a:xfrm>
            <a:off x="10987814" y="1443038"/>
            <a:ext cx="742845" cy="742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3648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482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52186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6802091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Программа «Опыт»</a:t>
            </a:r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973190" y="2882852"/>
            <a:ext cx="6484144" cy="216657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5D9B"/>
                </a:solidFill>
                <a:latin typeface="Trebuchet MS" pitchFamily="34" charset="0"/>
              </a:rPr>
              <a:t>Создание условий для духовно-нравственного развития подростков в рамках летнего лагеря труда и отдыха через реализацию дизайн-проектов и организацию работы служб системы профилактики.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15689" y="1545942"/>
            <a:ext cx="2823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Цель программы:</a:t>
            </a:r>
            <a:endParaRPr lang="ru-RU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57" t="18032" r="64889" b="19692"/>
          <a:stretch/>
        </p:blipFill>
        <p:spPr bwMode="auto">
          <a:xfrm>
            <a:off x="213161" y="1529135"/>
            <a:ext cx="3066882" cy="427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Прядко ЛИ\Desktop\лого1.jpg"/>
          <p:cNvPicPr>
            <a:picLocks noChangeAspect="1" noChangeArrowheads="1"/>
          </p:cNvPicPr>
          <p:nvPr/>
        </p:nvPicPr>
        <p:blipFill>
          <a:blip r:embed="rId5" cstate="print"/>
          <a:srcRect l="507" t="677"/>
          <a:stretch>
            <a:fillRect/>
          </a:stretch>
        </p:blipFill>
        <p:spPr bwMode="auto">
          <a:xfrm>
            <a:off x="10987814" y="1428750"/>
            <a:ext cx="742845" cy="742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766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76893"/>
            <a:ext cx="5820917" cy="5265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bg1"/>
                </a:solidFill>
                <a:latin typeface="Trebuchet MS" pitchFamily="34" charset="0"/>
              </a:rPr>
              <a:t>Программа мероприятий </a:t>
            </a: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192"/>
          <a:stretch/>
        </p:blipFill>
        <p:spPr>
          <a:xfrm>
            <a:off x="3972068" y="2373803"/>
            <a:ext cx="2724006" cy="14314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93014" y="3984041"/>
            <a:ext cx="3048000" cy="410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7950" marR="71755" lvl="0" algn="ctr">
              <a:lnSpc>
                <a:spcPct val="115000"/>
              </a:lnSpc>
              <a:tabLst>
                <a:tab pos="149225" algn="l"/>
              </a:tabLst>
            </a:pPr>
            <a:r>
              <a:rPr lang="ru-RU" b="1" dirty="0">
                <a:solidFill>
                  <a:srgbClr val="005D9B"/>
                </a:solidFill>
                <a:latin typeface="Trebuchet MS" pitchFamily="34" charset="0"/>
              </a:rPr>
              <a:t>День правовых знаний</a:t>
            </a:r>
            <a:endParaRPr lang="ru-RU" b="1" dirty="0">
              <a:solidFill>
                <a:srgbClr val="005D9B"/>
              </a:solidFill>
              <a:latin typeface="Trebuchet MS" pitchFamily="34" charset="0"/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856853"/>
            <a:ext cx="301473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  <a:tabLst>
                <a:tab pos="201295" algn="l"/>
              </a:tabLst>
            </a:pPr>
            <a:r>
              <a:rPr lang="ru-RU" b="1" dirty="0" smtClean="0">
                <a:solidFill>
                  <a:srgbClr val="005D9B"/>
                </a:solidFill>
                <a:latin typeface="Trebuchet MS" pitchFamily="34" charset="0"/>
              </a:rPr>
              <a:t>День </a:t>
            </a:r>
            <a:r>
              <a:rPr lang="ru-RU" b="1" dirty="0">
                <a:solidFill>
                  <a:srgbClr val="005D9B"/>
                </a:solidFill>
                <a:latin typeface="Trebuchet MS" pitchFamily="34" charset="0"/>
              </a:rPr>
              <a:t>активного отдыха</a:t>
            </a:r>
            <a:endParaRPr lang="ru-RU" b="1" dirty="0">
              <a:solidFill>
                <a:srgbClr val="005D9B"/>
              </a:solidFill>
              <a:latin typeface="Trebuchet MS" pitchFamily="34" charset="0"/>
              <a:ea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6" t="14182" b="26528"/>
          <a:stretch/>
        </p:blipFill>
        <p:spPr>
          <a:xfrm>
            <a:off x="7210425" y="3938276"/>
            <a:ext cx="1836561" cy="244854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572177" y="3454236"/>
            <a:ext cx="254865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  <a:tabLst>
                <a:tab pos="201295" algn="l"/>
              </a:tabLst>
            </a:pPr>
            <a:r>
              <a:rPr lang="ru-RU" b="1" dirty="0">
                <a:solidFill>
                  <a:srgbClr val="005D9B"/>
                </a:solidFill>
                <a:latin typeface="Trebuchet MS" pitchFamily="34" charset="0"/>
              </a:rPr>
              <a:t>День творчества</a:t>
            </a:r>
            <a:endParaRPr lang="ru-RU" b="1" dirty="0">
              <a:solidFill>
                <a:srgbClr val="005D9B"/>
              </a:solidFill>
              <a:latin typeface="Trebuchet MS" pitchFamily="34" charset="0"/>
              <a:ea typeface="Times New Roman"/>
              <a:cs typeface="Times New Roman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98" y="4471628"/>
            <a:ext cx="2710083" cy="12493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755"/>
          <a:stretch/>
        </p:blipFill>
        <p:spPr>
          <a:xfrm>
            <a:off x="404736" y="2312403"/>
            <a:ext cx="2486025" cy="146471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030216" y="1894119"/>
            <a:ext cx="2335897" cy="38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  <a:tabLst>
                <a:tab pos="201295" algn="l"/>
              </a:tabLst>
            </a:pPr>
            <a:r>
              <a:rPr lang="ru-RU" b="1" dirty="0">
                <a:solidFill>
                  <a:srgbClr val="005D9B"/>
                </a:solidFill>
                <a:latin typeface="Trebuchet MS" pitchFamily="34" charset="0"/>
              </a:rPr>
              <a:t>День культуры</a:t>
            </a:r>
            <a:endParaRPr lang="ru-RU" b="1" dirty="0">
              <a:solidFill>
                <a:srgbClr val="005D9B"/>
              </a:solidFill>
              <a:latin typeface="Trebuchet MS" pitchFamily="34" charset="0"/>
              <a:ea typeface="Times New Roman"/>
              <a:cs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244013" y="2689439"/>
            <a:ext cx="261627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  <a:tabLst>
                <a:tab pos="201295" algn="l"/>
              </a:tabLst>
            </a:pPr>
            <a:r>
              <a:rPr lang="ru-RU" b="1" dirty="0">
                <a:solidFill>
                  <a:srgbClr val="005D9B"/>
                </a:solidFill>
                <a:latin typeface="Trebuchet MS" pitchFamily="34" charset="0"/>
              </a:rPr>
              <a:t>День здоровья</a:t>
            </a:r>
            <a:endParaRPr lang="ru-RU" b="1" dirty="0">
              <a:solidFill>
                <a:srgbClr val="005D9B"/>
              </a:solidFill>
              <a:latin typeface="Trebuchet MS" pitchFamily="34" charset="0"/>
              <a:ea typeface="Times New Roman"/>
              <a:cs typeface="Times New Roman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6805"/>
          <a:stretch/>
        </p:blipFill>
        <p:spPr>
          <a:xfrm>
            <a:off x="9736782" y="3180006"/>
            <a:ext cx="2006544" cy="2544350"/>
          </a:xfrm>
          <a:prstGeom prst="rect">
            <a:avLst/>
          </a:prstGeom>
        </p:spPr>
      </p:pic>
      <p:pic>
        <p:nvPicPr>
          <p:cNvPr id="22" name="Picture 3" descr="C:\Users\Прядко ЛИ\Desktop\лого1.jpg"/>
          <p:cNvPicPr>
            <a:picLocks noChangeAspect="1" noChangeArrowheads="1"/>
          </p:cNvPicPr>
          <p:nvPr/>
        </p:nvPicPr>
        <p:blipFill>
          <a:blip r:embed="rId9" cstate="print"/>
          <a:srcRect l="507" t="677"/>
          <a:stretch>
            <a:fillRect/>
          </a:stretch>
        </p:blipFill>
        <p:spPr bwMode="auto">
          <a:xfrm>
            <a:off x="10987814" y="1428750"/>
            <a:ext cx="742845" cy="742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0774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885E97A5-BD90-58EC-5C8F-08C8C255F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B4CEA81-303F-51A2-3472-FA96BA368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9E2717B-5241-914C-6D16-6C52A1B15AC0}"/>
              </a:ext>
            </a:extLst>
          </p:cNvPr>
          <p:cNvSpPr txBox="1">
            <a:spLocks/>
          </p:cNvSpPr>
          <p:nvPr/>
        </p:nvSpPr>
        <p:spPr>
          <a:xfrm>
            <a:off x="200025" y="706618"/>
            <a:ext cx="9829663" cy="5078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  <a:cs typeface="Times New Roman" pitchFamily="18" charset="0"/>
              </a:rPr>
              <a:t>Количество </a:t>
            </a:r>
            <a:r>
              <a:rPr lang="ru-RU" sz="2400" b="1" dirty="0">
                <a:solidFill>
                  <a:schemeClr val="bg1"/>
                </a:solidFill>
                <a:latin typeface="Trebuchet MS" pitchFamily="34" charset="0"/>
                <a:cs typeface="Times New Roman" pitchFamily="18" charset="0"/>
              </a:rPr>
              <a:t>детей отдыхающих в лагере за последние 3 года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F928AE58-23DB-8B90-D197-A54900746B75}"/>
              </a:ext>
            </a:extLst>
          </p:cNvPr>
          <p:cNvSpPr/>
          <p:nvPr/>
        </p:nvSpPr>
        <p:spPr>
          <a:xfrm>
            <a:off x="10919871" y="1306424"/>
            <a:ext cx="894177" cy="8708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="" xmlns:p14="http://schemas.microsoft.com/office/powerpoint/2010/main" val="4286847722"/>
              </p:ext>
            </p:extLst>
          </p:nvPr>
        </p:nvGraphicFramePr>
        <p:xfrm>
          <a:off x="1876425" y="1828800"/>
          <a:ext cx="6962775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3" descr="C:\Users\Прядко ЛИ\Desktop\лого1.jpg"/>
          <p:cNvPicPr>
            <a:picLocks noChangeAspect="1" noChangeArrowheads="1"/>
          </p:cNvPicPr>
          <p:nvPr/>
        </p:nvPicPr>
        <p:blipFill>
          <a:blip r:embed="rId5" cstate="print"/>
          <a:srcRect l="507" t="677"/>
          <a:stretch>
            <a:fillRect/>
          </a:stretch>
        </p:blipFill>
        <p:spPr bwMode="auto">
          <a:xfrm>
            <a:off x="10987814" y="1428750"/>
            <a:ext cx="742845" cy="742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3817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="" xmlns:p14="http://schemas.microsoft.com/office/powerpoint/2010/main" val="3814806042"/>
              </p:ext>
            </p:extLst>
          </p:nvPr>
        </p:nvGraphicFramePr>
        <p:xfrm>
          <a:off x="2872992" y="1795965"/>
          <a:ext cx="5915025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42886" y="777511"/>
            <a:ext cx="999130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300" dirty="0" smtClean="0">
                <a:solidFill>
                  <a:schemeClr val="bg1"/>
                </a:solidFill>
                <a:latin typeface="Trebuchet MS" pitchFamily="34" charset="0"/>
                <a:cs typeface="Times New Roman" pitchFamily="18" charset="0"/>
              </a:rPr>
              <a:t>Кол-во </a:t>
            </a:r>
            <a:r>
              <a:rPr lang="ru-RU" sz="2300" dirty="0">
                <a:solidFill>
                  <a:schemeClr val="bg1"/>
                </a:solidFill>
                <a:latin typeface="Trebuchet MS" pitchFamily="34" charset="0"/>
                <a:cs typeface="Times New Roman" pitchFamily="18" charset="0"/>
              </a:rPr>
              <a:t>детей группы риска трудоустроенных за последние 3 года</a:t>
            </a:r>
          </a:p>
        </p:txBody>
      </p:sp>
      <p:pic>
        <p:nvPicPr>
          <p:cNvPr id="9" name="Picture 3" descr="C:\Users\Прядко ЛИ\Desktop\лого1.jpg"/>
          <p:cNvPicPr>
            <a:picLocks noChangeAspect="1" noChangeArrowheads="1"/>
          </p:cNvPicPr>
          <p:nvPr/>
        </p:nvPicPr>
        <p:blipFill>
          <a:blip r:embed="rId5" cstate="print"/>
          <a:srcRect l="507" t="677"/>
          <a:stretch>
            <a:fillRect/>
          </a:stretch>
        </p:blipFill>
        <p:spPr bwMode="auto">
          <a:xfrm>
            <a:off x="10987814" y="1428750"/>
            <a:ext cx="742845" cy="742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400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885E97A5-BD90-58EC-5C8F-08C8C255F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B4CEA81-303F-51A2-3472-FA96BA368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9E2717B-5241-914C-6D16-6C52A1B15AC0}"/>
              </a:ext>
            </a:extLst>
          </p:cNvPr>
          <p:cNvSpPr txBox="1">
            <a:spLocks/>
          </p:cNvSpPr>
          <p:nvPr/>
        </p:nvSpPr>
        <p:spPr>
          <a:xfrm>
            <a:off x="281395" y="700644"/>
            <a:ext cx="6392537" cy="5482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Результат работы программы «Опыт»</a:t>
            </a:r>
            <a:endParaRPr lang="ru-RU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F928AE58-23DB-8B90-D197-A54900746B75}"/>
              </a:ext>
            </a:extLst>
          </p:cNvPr>
          <p:cNvSpPr/>
          <p:nvPr/>
        </p:nvSpPr>
        <p:spPr>
          <a:xfrm>
            <a:off x="10919871" y="1306424"/>
            <a:ext cx="894177" cy="8708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29010" y="2325706"/>
            <a:ext cx="1230284" cy="839586"/>
          </a:xfrm>
          <a:prstGeom prst="roundRect">
            <a:avLst/>
          </a:prstGeom>
          <a:solidFill>
            <a:schemeClr val="bg1"/>
          </a:solidFill>
          <a:ln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E1CD86"/>
                </a:solidFill>
              </a:rPr>
              <a:t>I</a:t>
            </a:r>
            <a:endParaRPr lang="ru-RU" sz="6000" b="1" dirty="0">
              <a:solidFill>
                <a:srgbClr val="E1CD86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752760" y="4066080"/>
            <a:ext cx="1230284" cy="839586"/>
          </a:xfrm>
          <a:prstGeom prst="roundRect">
            <a:avLst/>
          </a:prstGeom>
          <a:solidFill>
            <a:schemeClr val="bg1"/>
          </a:solidFill>
          <a:ln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E1CD86"/>
                </a:solidFill>
              </a:rPr>
              <a:t>II</a:t>
            </a:r>
            <a:endParaRPr lang="ru-RU" sz="6000" b="1" dirty="0">
              <a:solidFill>
                <a:srgbClr val="E1CD8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48805" y="40678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rebuchet MS" pitchFamily="34" charset="0"/>
              </a:rPr>
              <a:t>В 2019 году проект </a:t>
            </a:r>
            <a:r>
              <a:rPr lang="ru-RU" dirty="0">
                <a:latin typeface="Trebuchet MS" pitchFamily="34" charset="0"/>
              </a:rPr>
              <a:t>«Территория безопасности» </a:t>
            </a:r>
            <a:r>
              <a:rPr lang="ru-RU" dirty="0" err="1" smtClean="0">
                <a:latin typeface="Trebuchet MS" pitchFamily="34" charset="0"/>
              </a:rPr>
              <a:t>пгт</a:t>
            </a:r>
            <a:r>
              <a:rPr lang="ru-RU" dirty="0">
                <a:latin typeface="Trebuchet MS" pitchFamily="34" charset="0"/>
              </a:rPr>
              <a:t>. </a:t>
            </a:r>
            <a:r>
              <a:rPr lang="ru-RU" dirty="0" err="1">
                <a:latin typeface="Trebuchet MS" pitchFamily="34" charset="0"/>
              </a:rPr>
              <a:t>Талинка</a:t>
            </a:r>
            <a:r>
              <a:rPr lang="ru-RU" dirty="0">
                <a:latin typeface="Trebuchet MS" pitchFamily="34" charset="0"/>
              </a:rPr>
              <a:t>, с финансированием проекта в размере 300 000 (триста тысяч) рублей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593" t="14305" r="35859" b="6528"/>
          <a:stretch/>
        </p:blipFill>
        <p:spPr bwMode="auto">
          <a:xfrm>
            <a:off x="281395" y="2317260"/>
            <a:ext cx="2079090" cy="303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48805" y="2331661"/>
            <a:ext cx="63065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rebuchet MS" pitchFamily="34" charset="0"/>
              </a:rPr>
              <a:t>В 2018 году  </a:t>
            </a:r>
            <a:r>
              <a:rPr lang="ru-RU" dirty="0">
                <a:latin typeface="Trebuchet MS" pitchFamily="34" charset="0"/>
              </a:rPr>
              <a:t>реализовывался проект «Площадь детства</a:t>
            </a:r>
            <a:r>
              <a:rPr lang="ru-RU" dirty="0" smtClean="0">
                <a:latin typeface="Trebuchet MS" pitchFamily="34" charset="0"/>
              </a:rPr>
              <a:t>» </a:t>
            </a:r>
          </a:p>
          <a:p>
            <a:r>
              <a:rPr lang="ru-RU" dirty="0" smtClean="0">
                <a:latin typeface="Trebuchet MS" pitchFamily="34" charset="0"/>
              </a:rPr>
              <a:t>с финансированием проекта в размере 75 000 </a:t>
            </a:r>
          </a:p>
          <a:p>
            <a:r>
              <a:rPr lang="ru-RU" dirty="0" smtClean="0">
                <a:latin typeface="Trebuchet MS" pitchFamily="34" charset="0"/>
              </a:rPr>
              <a:t>(семьдесят тысяч) рублей</a:t>
            </a:r>
            <a:endParaRPr lang="ru-RU" dirty="0">
              <a:latin typeface="Trebuchet MS" pitchFamily="34" charset="0"/>
            </a:endParaRPr>
          </a:p>
        </p:txBody>
      </p:sp>
      <p:pic>
        <p:nvPicPr>
          <p:cNvPr id="12" name="Picture 3" descr="C:\Users\Прядко ЛИ\Desktop\лого1.jpg"/>
          <p:cNvPicPr>
            <a:picLocks noChangeAspect="1" noChangeArrowheads="1"/>
          </p:cNvPicPr>
          <p:nvPr/>
        </p:nvPicPr>
        <p:blipFill>
          <a:blip r:embed="rId5" cstate="print"/>
          <a:srcRect l="507" t="677"/>
          <a:stretch>
            <a:fillRect/>
          </a:stretch>
        </p:blipFill>
        <p:spPr bwMode="auto">
          <a:xfrm>
            <a:off x="10987814" y="1428750"/>
            <a:ext cx="742845" cy="742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4533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1" y="1207680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22361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Приобретенный опыт</a:t>
            </a:r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9" y="1207680"/>
            <a:ext cx="8075612" cy="4331653"/>
          </a:xfrm>
          <a:prstGeom prst="rect">
            <a:avLst/>
          </a:prstGeom>
        </p:spPr>
      </p:pic>
      <p:pic>
        <p:nvPicPr>
          <p:cNvPr id="39" name="Рисунок 38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8" y="1334039"/>
            <a:ext cx="7797585" cy="4684078"/>
          </a:xfrm>
          <a:prstGeom prst="rect">
            <a:avLst/>
          </a:prstGeom>
        </p:spPr>
      </p:pic>
      <p:pic>
        <p:nvPicPr>
          <p:cNvPr id="40" name="Рисунок 39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73" y="1498731"/>
            <a:ext cx="7380288" cy="4722178"/>
          </a:xfrm>
          <a:prstGeom prst="rect">
            <a:avLst/>
          </a:prstGeom>
        </p:spPr>
      </p:pic>
      <p:pic>
        <p:nvPicPr>
          <p:cNvPr id="41" name="Рисунок 40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54" y="1808326"/>
            <a:ext cx="7888768" cy="4674553"/>
          </a:xfrm>
          <a:prstGeom prst="rect">
            <a:avLst/>
          </a:prstGeom>
        </p:spPr>
      </p:pic>
      <p:pic>
        <p:nvPicPr>
          <p:cNvPr id="42" name="Рисунок 41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23" y="2116409"/>
            <a:ext cx="7517499" cy="4712653"/>
          </a:xfrm>
          <a:prstGeom prst="rect">
            <a:avLst/>
          </a:prstGeom>
        </p:spPr>
      </p:pic>
      <p:pic>
        <p:nvPicPr>
          <p:cNvPr id="13" name="Picture 3" descr="C:\Users\Прядко ЛИ\Desktop\лого1.jpg"/>
          <p:cNvPicPr>
            <a:picLocks noChangeAspect="1" noChangeArrowheads="1"/>
          </p:cNvPicPr>
          <p:nvPr/>
        </p:nvPicPr>
        <p:blipFill>
          <a:blip r:embed="rId9" cstate="print"/>
          <a:srcRect l="507" t="677"/>
          <a:stretch>
            <a:fillRect/>
          </a:stretch>
        </p:blipFill>
        <p:spPr bwMode="auto">
          <a:xfrm>
            <a:off x="10987814" y="1428750"/>
            <a:ext cx="742845" cy="742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079120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224</Words>
  <Application>Microsoft Office PowerPoint</Application>
  <PresentationFormat>Произвольный</PresentationFormat>
  <Paragraphs>47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Августовское совещание работников образования Октябрьского района</vt:lpstr>
      <vt:lpstr>Августовское совещание работников образования Октябрьского района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Ботова Анна Викторовна</dc:creator>
  <cp:lastModifiedBy>Прядко ЛИ</cp:lastModifiedBy>
  <cp:revision>138</cp:revision>
  <cp:lastPrinted>2023-07-12T12:50:19Z</cp:lastPrinted>
  <dcterms:created xsi:type="dcterms:W3CDTF">2023-03-23T08:12:55Z</dcterms:created>
  <dcterms:modified xsi:type="dcterms:W3CDTF">2023-08-15T10:31:49Z</dcterms:modified>
</cp:coreProperties>
</file>